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4" r:id="rId2"/>
    <p:sldId id="270" r:id="rId3"/>
    <p:sldId id="441" r:id="rId4"/>
    <p:sldId id="466" r:id="rId5"/>
    <p:sldId id="467" r:id="rId6"/>
    <p:sldId id="468" r:id="rId7"/>
    <p:sldId id="472" r:id="rId8"/>
    <p:sldId id="473" r:id="rId9"/>
    <p:sldId id="478" r:id="rId10"/>
    <p:sldId id="471" r:id="rId11"/>
    <p:sldId id="477" r:id="rId12"/>
    <p:sldId id="474" r:id="rId13"/>
    <p:sldId id="475" r:id="rId14"/>
    <p:sldId id="476" r:id="rId15"/>
    <p:sldId id="469" r:id="rId16"/>
    <p:sldId id="4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7DC7-64BA-49B4-A34F-8C42B50485A0}">
          <p14:sldIdLst>
            <p14:sldId id="264"/>
            <p14:sldId id="270"/>
            <p14:sldId id="441"/>
            <p14:sldId id="466"/>
            <p14:sldId id="467"/>
            <p14:sldId id="468"/>
            <p14:sldId id="472"/>
            <p14:sldId id="473"/>
            <p14:sldId id="478"/>
            <p14:sldId id="471"/>
            <p14:sldId id="477"/>
            <p14:sldId id="474"/>
            <p14:sldId id="475"/>
            <p14:sldId id="476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gesh Sharma" initials="YS" lastIdx="2" clrIdx="0">
    <p:extLst>
      <p:ext uri="{19B8F6BF-5375-455C-9EA6-DF929625EA0E}">
        <p15:presenceInfo xmlns:p15="http://schemas.microsoft.com/office/powerpoint/2012/main" userId="Yogesh Sha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FFFF"/>
    <a:srgbClr val="124734"/>
    <a:srgbClr val="0266FF"/>
    <a:srgbClr val="005937"/>
    <a:srgbClr val="FFC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40"/>
    <p:restoredTop sz="84626"/>
  </p:normalViewPr>
  <p:slideViewPr>
    <p:cSldViewPr snapToGrid="0" showGuides="1">
      <p:cViewPr varScale="1">
        <p:scale>
          <a:sx n="70" d="100"/>
          <a:sy n="70" d="100"/>
        </p:scale>
        <p:origin x="14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3.png>
</file>

<file path=ppt/media/image4.jpe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854F9-4B15-47AF-BA13-0E62D59F12FF}" type="datetimeFigureOut">
              <a:rPr lang="en-CA" smtClean="0"/>
              <a:t>2024-08-01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F88A7-2010-4E1A-900C-64B8A1752E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628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061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7295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1677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11716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4948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631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059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41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035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4132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399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59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628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3037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swimming, ocean floor&#10;&#10;Description automatically generated">
            <a:extLst>
              <a:ext uri="{FF2B5EF4-FFF2-40B4-BE49-F238E27FC236}">
                <a16:creationId xmlns:a16="http://schemas.microsoft.com/office/drawing/2014/main" id="{0D6BB804-59F9-6E31-FCE8-2C51359AFD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4518D-BC5E-6CF1-4596-C7A385B36A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073404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1073404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2AD2460-454C-36AF-DD2D-0083AA7467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4312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02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E796C1-7E0F-70FF-A4F1-5C4B68B36C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81"/>
            <a:ext cx="12192000" cy="56181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00"/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13434B-6344-5A91-7FA4-A5004FDECB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102868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397238-2328-4352-1279-40F657DCCE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505460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306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E3C3D3C-6CE4-3AAB-32B0-9B9BD98F94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650" y="2601120"/>
            <a:ext cx="8068310" cy="985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1DCA7C0-9A0E-28E0-8214-51A36910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707866"/>
            <a:ext cx="11170868" cy="1700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POWERPOINT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84405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5816600" cy="420052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 </a:t>
            </a:r>
            <a:r>
              <a:rPr lang="en-CA" dirty="0" err="1">
                <a:effectLst/>
                <a:latin typeface="Arial" panose="020B0604020202020204" pitchFamily="34" charset="0"/>
              </a:rPr>
              <a:t>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365E25-E7E3-9C61-2A8E-E7365A596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4241" y="1839913"/>
            <a:ext cx="4439920" cy="4200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375A2175-C58A-49B1-FE6A-82AD91D11B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23997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10490200" cy="4200529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00000"/>
              </a:lnSpc>
              <a:buClr>
                <a:srgbClr val="FFC629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CA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A06BE71-AA93-6E2C-1AC7-3938323753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1871236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29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zoho.com/inventory/what-is-inventory-management/inventory-management-1x.pn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36B5-970F-DF85-889B-BD7249A9B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28" y="1221611"/>
            <a:ext cx="10734040" cy="940489"/>
          </a:xfrm>
        </p:spPr>
        <p:txBody>
          <a:bodyPr lIns="91440" tIns="45720" rIns="91440" bIns="45720" anchor="t"/>
          <a:lstStyle/>
          <a:p>
            <a:r>
              <a:rPr lang="en-US" dirty="0">
                <a:latin typeface="Arial"/>
                <a:cs typeface="Arial"/>
              </a:rPr>
              <a:t>Inventory Management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5DDC-E456-C634-CC16-D6A4E88E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346" y="3014735"/>
            <a:ext cx="10734040" cy="985361"/>
          </a:xfrm>
        </p:spPr>
        <p:txBody>
          <a:bodyPr/>
          <a:lstStyle/>
          <a:p>
            <a:pPr algn="justLow"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Drashti Soni (200502122)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Low"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Vishva Shah (200495565)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Low"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Premal Patel (200499806)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185" y="5838093"/>
            <a:ext cx="2246556" cy="548957"/>
          </a:xfrm>
        </p:spPr>
        <p:txBody>
          <a:bodyPr lIns="91440" tIns="45720" rIns="91440" bIns="45720" anchor="ctr"/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August 1st, 2024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 txBox="1">
            <a:spLocks/>
          </p:cNvSpPr>
          <p:nvPr/>
        </p:nvSpPr>
        <p:spPr>
          <a:xfrm>
            <a:off x="3101788" y="5838094"/>
            <a:ext cx="2868705" cy="54895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Software Testing and Validation (ENSE 375)</a:t>
            </a:r>
          </a:p>
        </p:txBody>
      </p:sp>
    </p:spTree>
    <p:extLst>
      <p:ext uri="{BB962C8B-B14F-4D97-AF65-F5344CB8AC3E}">
        <p14:creationId xmlns:p14="http://schemas.microsoft.com/office/powerpoint/2010/main" val="2389738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•	Test Requirements:</a:t>
            </a: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Boundary Value Testing</a:t>
            </a: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	</a:t>
            </a:r>
            <a:r>
              <a:rPr lang="en-US" sz="2000" dirty="0"/>
              <a:t>This technique focuses on testing values at the edges or boundaries of input conditions.</a:t>
            </a:r>
            <a:endParaRPr lang="en-US" sz="2000" dirty="0">
              <a:latin typeface="Gill Sans MT" panose="020B0502020104020203" pitchFamily="34" charset="77"/>
            </a:endParaRP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Equivalence Class Testing</a:t>
            </a:r>
          </a:p>
          <a:p>
            <a:pPr marL="6350" lvl="2" algn="l"/>
            <a:r>
              <a:rPr lang="en-US" sz="2000" dirty="0"/>
              <a:t>	This technique aims to identify groups of input values that are likely to produce the same 	output.</a:t>
            </a:r>
            <a:endParaRPr lang="en-US" sz="2000" dirty="0">
              <a:latin typeface="Gill Sans MT" panose="020B0502020104020203" pitchFamily="34" charset="77"/>
            </a:endParaRP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Decision Table Testing</a:t>
            </a:r>
          </a:p>
          <a:p>
            <a:pPr marL="6350" lvl="2" algn="l"/>
            <a:r>
              <a:rPr lang="en-US" sz="2000" dirty="0"/>
              <a:t>	This technique is used to test complex logical conditions and their corresponding </a:t>
            </a:r>
            <a:r>
              <a:rPr lang="en-US" sz="2000"/>
              <a:t>actions.</a:t>
            </a:r>
            <a:endParaRPr lang="en-US" sz="3200" dirty="0">
              <a:latin typeface="Gill Sans MT" panose="020B0502020104020203" pitchFamily="34" charset="77"/>
            </a:endParaRPr>
          </a:p>
          <a:p>
            <a:pPr marL="6350" lvl="2" algn="l"/>
            <a:endParaRPr lang="en-US" sz="32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8938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•	Test Requirements:</a:t>
            </a:r>
          </a:p>
          <a:p>
            <a:pPr marL="6350" lvl="2" algn="l"/>
            <a:endParaRPr lang="en-US" sz="2000" dirty="0">
              <a:latin typeface="Gill Sans MT" panose="020B0502020104020203" pitchFamily="34" charset="77"/>
            </a:endParaRP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State Transition Testing</a:t>
            </a:r>
          </a:p>
          <a:p>
            <a:pPr marL="6350" lvl="2" algn="l"/>
            <a:r>
              <a:rPr lang="en-US" sz="2000" dirty="0"/>
              <a:t>	This technique is used to test systems that have different states and transitions between 	those states.</a:t>
            </a:r>
            <a:endParaRPr lang="en-US" sz="2000" dirty="0">
              <a:latin typeface="Gill Sans MT" panose="020B0502020104020203" pitchFamily="34" charset="77"/>
            </a:endParaRP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Use Case Testing</a:t>
            </a:r>
            <a:endParaRPr lang="en-US" sz="2000" dirty="0">
              <a:latin typeface="Gill Sans MT" panose="020B0502020104020203" pitchFamily="34" charset="77"/>
            </a:endParaRPr>
          </a:p>
          <a:p>
            <a:pPr marL="6350" lvl="2" algn="l"/>
            <a:r>
              <a:rPr lang="en-US" sz="2000" dirty="0"/>
              <a:t>	This technique focuses on testing the system's functionality based on user interactions and 	goals.</a:t>
            </a:r>
            <a:endParaRPr lang="en-US" sz="20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65155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•	Test Cases:</a:t>
            </a:r>
          </a:p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o	</a:t>
            </a:r>
            <a:r>
              <a:rPr lang="en-US" sz="2400" dirty="0">
                <a:latin typeface="Gill Sans MT" panose="020B0502020104020203" pitchFamily="34" charset="77"/>
              </a:rPr>
              <a:t>Examples of test cases for ItemActionServiceImpl.java, ItemSummaryServiceImpl.java, and ItemServiceImpl.java</a:t>
            </a:r>
          </a:p>
        </p:txBody>
      </p:sp>
    </p:spTree>
    <p:extLst>
      <p:ext uri="{BB962C8B-B14F-4D97-AF65-F5344CB8AC3E}">
        <p14:creationId xmlns:p14="http://schemas.microsoft.com/office/powerpoint/2010/main" val="977953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3200" dirty="0">
                <a:latin typeface="Gill Sans MT" panose="020B0502020104020203" pitchFamily="34" charset="77"/>
              </a:rPr>
              <a:t>•	Testing Results:</a:t>
            </a:r>
          </a:p>
          <a:p>
            <a:pPr marL="463550" lvl="2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latin typeface="Gill Sans MT" panose="020B0502020104020203" pitchFamily="34" charset="77"/>
              </a:rPr>
              <a:t>	</a:t>
            </a:r>
            <a:r>
              <a:rPr lang="en-US" sz="2800" dirty="0">
                <a:latin typeface="Gill Sans MT" panose="020B0502020104020203" pitchFamily="34" charset="77"/>
              </a:rPr>
              <a:t>Demo of Junit test cases.</a:t>
            </a:r>
          </a:p>
        </p:txBody>
      </p:sp>
    </p:spTree>
    <p:extLst>
      <p:ext uri="{BB962C8B-B14F-4D97-AF65-F5344CB8AC3E}">
        <p14:creationId xmlns:p14="http://schemas.microsoft.com/office/powerpoint/2010/main" val="1067121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lvl="2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Project Demo</a:t>
            </a:r>
          </a:p>
        </p:txBody>
      </p:sp>
    </p:spTree>
    <p:extLst>
      <p:ext uri="{BB962C8B-B14F-4D97-AF65-F5344CB8AC3E}">
        <p14:creationId xmlns:p14="http://schemas.microsoft.com/office/powerpoint/2010/main" val="3984927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Project Management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9344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Describe a Gantt chart representing the progress of your work.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6351A0F-A1E8-F9D5-B732-D717F81F0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669382"/>
              </p:ext>
            </p:extLst>
          </p:nvPr>
        </p:nvGraphicFramePr>
        <p:xfrm>
          <a:off x="1059366" y="2252546"/>
          <a:ext cx="9311268" cy="4137166"/>
        </p:xfrm>
        <a:graphic>
          <a:graphicData uri="http://schemas.openxmlformats.org/drawingml/2006/table">
            <a:tbl>
              <a:tblPr/>
              <a:tblGrid>
                <a:gridCol w="1616927">
                  <a:extLst>
                    <a:ext uri="{9D8B030D-6E8A-4147-A177-3AD203B41FA5}">
                      <a16:colId xmlns:a16="http://schemas.microsoft.com/office/drawing/2014/main" val="67683357"/>
                    </a:ext>
                  </a:extLst>
                </a:gridCol>
                <a:gridCol w="2899317">
                  <a:extLst>
                    <a:ext uri="{9D8B030D-6E8A-4147-A177-3AD203B41FA5}">
                      <a16:colId xmlns:a16="http://schemas.microsoft.com/office/drawing/2014/main" val="1591604737"/>
                    </a:ext>
                  </a:extLst>
                </a:gridCol>
                <a:gridCol w="1213252">
                  <a:extLst>
                    <a:ext uri="{9D8B030D-6E8A-4147-A177-3AD203B41FA5}">
                      <a16:colId xmlns:a16="http://schemas.microsoft.com/office/drawing/2014/main" val="3887963889"/>
                    </a:ext>
                  </a:extLst>
                </a:gridCol>
                <a:gridCol w="1790886">
                  <a:extLst>
                    <a:ext uri="{9D8B030D-6E8A-4147-A177-3AD203B41FA5}">
                      <a16:colId xmlns:a16="http://schemas.microsoft.com/office/drawing/2014/main" val="3734336328"/>
                    </a:ext>
                  </a:extLst>
                </a:gridCol>
                <a:gridCol w="1790886">
                  <a:extLst>
                    <a:ext uri="{9D8B030D-6E8A-4147-A177-3AD203B41FA5}">
                      <a16:colId xmlns:a16="http://schemas.microsoft.com/office/drawing/2014/main" val="1322769907"/>
                    </a:ext>
                  </a:extLst>
                </a:gridCol>
              </a:tblGrid>
              <a:tr h="146451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Task/Phase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Start Date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End Date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Duration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789126"/>
                  </a:ext>
                </a:extLst>
              </a:tr>
              <a:tr h="35640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1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 dirty="0">
                          <a:effectLst/>
                        </a:rPr>
                        <a:t>Requirement Gathering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15,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19,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363143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1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Design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20,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24,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716837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1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Development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25,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8,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15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8891549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1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Testing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13,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809317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1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Review &amp; Refine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14,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18,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8645743"/>
                  </a:ext>
                </a:extLst>
              </a:tr>
              <a:tr h="35640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2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Requirement Gathering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 dirty="0">
                          <a:effectLst/>
                        </a:rPr>
                        <a:t>June 19,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23,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890268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2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Design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24,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28,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912551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2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Development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12,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14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3730218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2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Testing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13,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17,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 dirty="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6435061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Solution 2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Review &amp; Refine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18,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20,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3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695646"/>
                  </a:ext>
                </a:extLst>
              </a:tr>
              <a:tr h="35640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Final 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Requirement Gathering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15,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19,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995919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Final 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Design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20,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24,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5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592137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Final 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Development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May 25,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22,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29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0589755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Final 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Testing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23,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29,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7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693894"/>
                  </a:ext>
                </a:extLst>
              </a:tr>
              <a:tr h="216436"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Final Solution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>
                          <a:effectLst/>
                        </a:rPr>
                        <a:t>Review &amp; Refine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June 30,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 sz="1500">
                          <a:effectLst/>
                        </a:rPr>
                        <a:t>July 20, 2024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500" dirty="0">
                          <a:effectLst/>
                        </a:rPr>
                        <a:t>21 days</a:t>
                      </a:r>
                    </a:p>
                  </a:txBody>
                  <a:tcPr marL="5546" marR="5546" marT="3698" marB="3698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4776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8506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Conclusion and Future Work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606B9A-8331-3BC7-8687-73D280612005}"/>
              </a:ext>
            </a:extLst>
          </p:cNvPr>
          <p:cNvSpPr txBox="1"/>
          <p:nvPr/>
        </p:nvSpPr>
        <p:spPr>
          <a:xfrm>
            <a:off x="769434" y="1672331"/>
            <a:ext cx="104263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•	</a:t>
            </a:r>
            <a:r>
              <a:rPr lang="en-US" b="1" dirty="0"/>
              <a:t>Conclusion:</a:t>
            </a:r>
          </a:p>
          <a:p>
            <a:r>
              <a:rPr lang="en-US" dirty="0"/>
              <a:t>o	Achievements of the project in enhancing operational efficiency.</a:t>
            </a:r>
          </a:p>
          <a:p>
            <a:r>
              <a:rPr lang="en-US" dirty="0"/>
              <a:t>o	Successful integration of Angular and Spring Boot for a seamless user experience.</a:t>
            </a:r>
          </a:p>
          <a:p>
            <a:endParaRPr lang="en-US" dirty="0"/>
          </a:p>
          <a:p>
            <a:r>
              <a:rPr lang="en-US" dirty="0"/>
              <a:t>•	</a:t>
            </a:r>
            <a:r>
              <a:rPr lang="en-US" b="1" dirty="0"/>
              <a:t>Future Work:</a:t>
            </a:r>
          </a:p>
          <a:p>
            <a:r>
              <a:rPr lang="en-US" dirty="0"/>
              <a:t>o	Potential enhancements.</a:t>
            </a:r>
          </a:p>
          <a:p>
            <a:r>
              <a:rPr lang="en-US" dirty="0"/>
              <a:t>o	Plans for further development and scalability.</a:t>
            </a:r>
          </a:p>
          <a:p>
            <a:r>
              <a:rPr lang="en-US" dirty="0"/>
              <a:t>o	Will improve current functionality and improve user experience.</a:t>
            </a:r>
          </a:p>
        </p:txBody>
      </p:sp>
    </p:spTree>
    <p:extLst>
      <p:ext uri="{BB962C8B-B14F-4D97-AF65-F5344CB8AC3E}">
        <p14:creationId xmlns:p14="http://schemas.microsoft.com/office/powerpoint/2010/main" val="2852486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34B8BB-DC60-91D9-BB97-CD0ED7A48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10376338" cy="4200529"/>
          </a:xfrm>
        </p:spPr>
        <p:txBody>
          <a:bodyPr lIns="91440" tIns="45720" rIns="91440" bIns="4572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Problem Definition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Design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Testing and Demonstration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Project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Conclusion and Future Scope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394EE-5BBD-124F-85BB-E7D08F3F4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9439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Introduction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750931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2600" dirty="0">
                <a:latin typeface="Gill Sans MT" panose="020B0502020104020203" pitchFamily="34" charset="77"/>
              </a:rPr>
              <a:t>•	Summary of Background:</a:t>
            </a:r>
          </a:p>
          <a:p>
            <a:pPr marL="463550" lvl="3" algn="l"/>
            <a:r>
              <a:rPr lang="en-US" sz="2400" dirty="0">
                <a:latin typeface="Gill Sans MT" panose="020B0502020104020203" pitchFamily="34" charset="77"/>
              </a:rPr>
              <a:t>o	Importance of inventory management in modern businesses.</a:t>
            </a:r>
          </a:p>
          <a:p>
            <a:pPr marL="463550" lvl="3" algn="l"/>
            <a:r>
              <a:rPr lang="en-US" sz="2400" dirty="0">
                <a:latin typeface="Gill Sans MT" panose="020B0502020104020203" pitchFamily="34" charset="77"/>
              </a:rPr>
              <a:t>o	Need for efficient tracking of item transactions.</a:t>
            </a:r>
          </a:p>
          <a:p>
            <a:pPr marL="6350" lvl="2" algn="l"/>
            <a:r>
              <a:rPr lang="en-US" sz="2600" dirty="0">
                <a:latin typeface="Gill Sans MT" panose="020B0502020104020203" pitchFamily="34" charset="77"/>
              </a:rPr>
              <a:t>•	Rationale:</a:t>
            </a:r>
          </a:p>
          <a:p>
            <a:pPr marL="463550" lvl="3" algn="l"/>
            <a:r>
              <a:rPr lang="en-US" sz="2400" dirty="0">
                <a:latin typeface="Gill Sans MT" panose="020B0502020104020203" pitchFamily="34" charset="77"/>
              </a:rPr>
              <a:t>o	Necessity for a system that supports CRUD operations.</a:t>
            </a:r>
          </a:p>
          <a:p>
            <a:pPr marL="463550" lvl="3" algn="l"/>
            <a:r>
              <a:rPr lang="en-US" sz="2400" dirty="0">
                <a:latin typeface="Gill Sans MT" panose="020B0502020104020203" pitchFamily="34" charset="77"/>
              </a:rPr>
              <a:t>o	Need for item listing, filtering, and transaction history features.</a:t>
            </a:r>
          </a:p>
          <a:p>
            <a:pPr marL="6350" lvl="2" algn="l"/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  <p:pic>
        <p:nvPicPr>
          <p:cNvPr id="1026" name="Picture 2" descr="Inventory management process flow - Zoho Inventory">
            <a:extLst>
              <a:ext uri="{FF2B5EF4-FFF2-40B4-BE49-F238E27FC236}">
                <a16:creationId xmlns:a16="http://schemas.microsoft.com/office/drawing/2014/main" id="{9D21D8C1-A0F4-C37B-ED33-E7E76158C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487" y="1429613"/>
            <a:ext cx="4783874" cy="4210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81FBE2-ADB5-658E-6899-DC20EEE4B576}"/>
              </a:ext>
            </a:extLst>
          </p:cNvPr>
          <p:cNvSpPr txBox="1"/>
          <p:nvPr/>
        </p:nvSpPr>
        <p:spPr>
          <a:xfrm>
            <a:off x="345688" y="6040087"/>
            <a:ext cx="115972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>
                <a:hlinkClick r:id="rId4"/>
              </a:rPr>
              <a:t>https://www.zoho.com/inventory/what-is-inventory-management/inventory-management-1x.png</a:t>
            </a:r>
            <a:endParaRPr lang="en-IN" sz="700" dirty="0"/>
          </a:p>
        </p:txBody>
      </p:sp>
    </p:spTree>
    <p:extLst>
      <p:ext uri="{BB962C8B-B14F-4D97-AF65-F5344CB8AC3E}">
        <p14:creationId xmlns:p14="http://schemas.microsoft.com/office/powerpoint/2010/main" val="295599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Problem Definition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2600" dirty="0">
                <a:latin typeface="Gill Sans MT" panose="020B0502020104020203" pitchFamily="34" charset="77"/>
              </a:rPr>
              <a:t>o	Development of an inventory management system to track item transactions (adding, selling, inserting items).</a:t>
            </a:r>
          </a:p>
          <a:p>
            <a:pPr marL="6350" lvl="2" algn="l"/>
            <a:r>
              <a:rPr lang="en-US" sz="2600" dirty="0">
                <a:latin typeface="Gill Sans MT" panose="020B0502020104020203" pitchFamily="34" charset="77"/>
              </a:rPr>
              <a:t>o	System supports CRUD operations and provides functionalities like item listing, filtering, and viewing transaction history.</a:t>
            </a:r>
          </a:p>
          <a:p>
            <a:pPr marL="6350" lvl="2" algn="l"/>
            <a:endParaRPr lang="en-US" sz="2600" dirty="0">
              <a:latin typeface="Gill Sans MT" panose="020B0502020104020203" pitchFamily="34" charset="77"/>
            </a:endParaRP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  <p:pic>
        <p:nvPicPr>
          <p:cNvPr id="2" name="Picture 4" descr="CRUD: Definition, Operations, Benefits ...">
            <a:extLst>
              <a:ext uri="{FF2B5EF4-FFF2-40B4-BE49-F238E27FC236}">
                <a16:creationId xmlns:a16="http://schemas.microsoft.com/office/drawing/2014/main" id="{98B58312-E083-A4F8-092C-FB8945D0F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490" y="3074544"/>
            <a:ext cx="4176944" cy="208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88ED32-A245-AE57-0D59-F67D854FE30E}"/>
              </a:ext>
            </a:extLst>
          </p:cNvPr>
          <p:cNvSpPr txBox="1"/>
          <p:nvPr/>
        </p:nvSpPr>
        <p:spPr>
          <a:xfrm>
            <a:off x="479502" y="5854390"/>
            <a:ext cx="107344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/>
              <a:t>https://www.google.com/</a:t>
            </a:r>
            <a:r>
              <a:rPr lang="en-IN" sz="800" dirty="0" err="1"/>
              <a:t>imgres?q</a:t>
            </a:r>
            <a:r>
              <a:rPr lang="en-IN" sz="800" dirty="0"/>
              <a:t>=crud%20operations&amp;imgurl=https%3A%2F%2Fwww.atatus.com%2Fglossary%2Fcontent%2Fimages%2Fsize%2Fw960%2F2021%2F07%2FCRUD.jpeg&amp;imgrefurl=https%3A%2F%2Fwww.atatus.com%2Fglossary%2Fcrud%2F&amp;docid=iFxreTg1jItWmM&amp;tbnid=6DJZ5LTimguePM&amp;vet=12ahUKEwjt8o3lhtWHAxUepokEHbf-A4kQM3oECBwQAA..i&amp;w=960&amp;h=480&amp;hcb=2&amp;ved=2ahUKEwjt8o3lhtWHAxUepokEHbf-A4kQM3oECBwQA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6635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Design Requirements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3392537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	</a:t>
            </a:r>
            <a:r>
              <a:rPr lang="en-US" sz="2800" b="1" dirty="0"/>
              <a:t>Functions:</a:t>
            </a:r>
          </a:p>
          <a:p>
            <a:pPr lvl="1" algn="l"/>
            <a:r>
              <a:rPr lang="en-US" sz="2600" dirty="0"/>
              <a:t>o	Add Items</a:t>
            </a:r>
          </a:p>
          <a:p>
            <a:pPr lvl="1" algn="l"/>
            <a:r>
              <a:rPr lang="en-US" sz="2600" dirty="0"/>
              <a:t>o	View Items</a:t>
            </a:r>
          </a:p>
          <a:p>
            <a:pPr lvl="1" algn="l"/>
            <a:r>
              <a:rPr lang="en-US" sz="2600" dirty="0"/>
              <a:t>o	Edit Items</a:t>
            </a:r>
          </a:p>
          <a:p>
            <a:pPr lvl="1" algn="l"/>
            <a:r>
              <a:rPr lang="en-US" sz="2600" dirty="0"/>
              <a:t>o	Delete Items</a:t>
            </a:r>
          </a:p>
          <a:p>
            <a:pPr lvl="1" algn="l"/>
            <a:r>
              <a:rPr lang="en-US" sz="2600" dirty="0"/>
              <a:t>o	Filter Items</a:t>
            </a:r>
          </a:p>
          <a:p>
            <a:pPr lvl="1" algn="l"/>
            <a:r>
              <a:rPr lang="en-US" sz="2600" dirty="0"/>
              <a:t>o	Sell Items</a:t>
            </a:r>
          </a:p>
          <a:p>
            <a:pPr marL="0" indent="0">
              <a:buNone/>
            </a:pPr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765C3-FD94-83AD-1350-71CD291168FF}"/>
              </a:ext>
            </a:extLst>
          </p:cNvPr>
          <p:cNvSpPr txBox="1"/>
          <p:nvPr/>
        </p:nvSpPr>
        <p:spPr>
          <a:xfrm>
            <a:off x="4649492" y="1293136"/>
            <a:ext cx="32856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Objectives:</a:t>
            </a:r>
          </a:p>
          <a:p>
            <a:pPr lvl="1" algn="l"/>
            <a:r>
              <a:rPr lang="en-US" sz="2600" dirty="0"/>
              <a:t>o	User-Friendly</a:t>
            </a:r>
          </a:p>
          <a:p>
            <a:pPr lvl="1" algn="l"/>
            <a:r>
              <a:rPr lang="en-US" sz="2600" dirty="0"/>
              <a:t>o	Scalable</a:t>
            </a:r>
          </a:p>
          <a:p>
            <a:pPr lvl="1" algn="l"/>
            <a:r>
              <a:rPr lang="en-US" sz="2600" dirty="0"/>
              <a:t>o	Reliable</a:t>
            </a:r>
          </a:p>
          <a:p>
            <a:pPr lvl="1" algn="l"/>
            <a:r>
              <a:rPr lang="en-US" sz="2600" dirty="0"/>
              <a:t>o	Maintainable</a:t>
            </a:r>
          </a:p>
          <a:p>
            <a:pPr lvl="1" algn="l"/>
            <a:r>
              <a:rPr lang="en-US" sz="2600" dirty="0"/>
              <a:t>o	Efficient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A17F0C-0E6E-EC8F-48C2-C1872237FBAD}"/>
              </a:ext>
            </a:extLst>
          </p:cNvPr>
          <p:cNvSpPr txBox="1"/>
          <p:nvPr/>
        </p:nvSpPr>
        <p:spPr>
          <a:xfrm>
            <a:off x="8042030" y="1293136"/>
            <a:ext cx="407088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	</a:t>
            </a:r>
            <a:r>
              <a:rPr lang="en-US" sz="2800" b="1" dirty="0"/>
              <a:t>Constraints:</a:t>
            </a:r>
          </a:p>
          <a:p>
            <a:pPr lvl="1" algn="l"/>
            <a:r>
              <a:rPr lang="en-US" sz="2600" dirty="0"/>
              <a:t>o	Economic Factors</a:t>
            </a:r>
          </a:p>
          <a:p>
            <a:pPr lvl="1" algn="l"/>
            <a:r>
              <a:rPr lang="en-US" sz="2600" dirty="0"/>
              <a:t>o	Reliability</a:t>
            </a:r>
          </a:p>
          <a:p>
            <a:pPr lvl="1" algn="l"/>
            <a:r>
              <a:rPr lang="en-US" sz="2600" dirty="0"/>
              <a:t>o	Sustainability and Environmental Factors</a:t>
            </a:r>
          </a:p>
          <a:p>
            <a:pPr lvl="1" algn="l"/>
            <a:r>
              <a:rPr lang="en-US" sz="2600" dirty="0"/>
              <a:t>o	Ethics</a:t>
            </a:r>
          </a:p>
        </p:txBody>
      </p:sp>
    </p:spTree>
    <p:extLst>
      <p:ext uri="{BB962C8B-B14F-4D97-AF65-F5344CB8AC3E}">
        <p14:creationId xmlns:p14="http://schemas.microsoft.com/office/powerpoint/2010/main" val="778958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Solutions1 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Description</a:t>
            </a:r>
          </a:p>
          <a:p>
            <a:pPr marL="0" indent="0">
              <a:buNone/>
            </a:pPr>
            <a:r>
              <a:rPr lang="en-US" sz="2400" b="1" dirty="0"/>
              <a:t>Frontend:</a:t>
            </a:r>
            <a:r>
              <a:rPr lang="en-US" sz="2400" dirty="0"/>
              <a:t> Angular for user interface.</a:t>
            </a:r>
          </a:p>
          <a:p>
            <a:pPr marL="0" indent="0">
              <a:buNone/>
            </a:pPr>
            <a:r>
              <a:rPr lang="en-US" sz="2400" b="1" dirty="0"/>
              <a:t>Backend:</a:t>
            </a:r>
            <a:r>
              <a:rPr lang="en-US" sz="2400" dirty="0"/>
              <a:t> Spring Boot for server-side logic and data persistence (JPA).</a:t>
            </a:r>
          </a:p>
          <a:p>
            <a:pPr marL="0" indent="0">
              <a:buNone/>
            </a:pPr>
            <a:r>
              <a:rPr lang="en-US" sz="2400" b="1" dirty="0"/>
              <a:t>Core functionality:</a:t>
            </a:r>
            <a:r>
              <a:rPr lang="en-US" sz="2400" dirty="0"/>
              <a:t> Add items with basic details (ID, name, cost, price, quantity).</a:t>
            </a:r>
          </a:p>
          <a:p>
            <a:r>
              <a:rPr lang="en-US" sz="2400" b="1" dirty="0"/>
              <a:t>Limitations</a:t>
            </a:r>
          </a:p>
          <a:p>
            <a:pPr marL="0" indent="0">
              <a:buNone/>
            </a:pPr>
            <a:r>
              <a:rPr lang="en-US" sz="2400" b="1" dirty="0"/>
              <a:t>No transaction tracking:</a:t>
            </a:r>
            <a:r>
              <a:rPr lang="en-US" sz="2400" dirty="0"/>
              <a:t> Cannot record sales, purchases, or returns.</a:t>
            </a:r>
          </a:p>
          <a:p>
            <a:pPr marL="0" indent="0">
              <a:buNone/>
            </a:pPr>
            <a:r>
              <a:rPr lang="en-US" sz="2400" b="1" dirty="0"/>
              <a:t>No item history:</a:t>
            </a:r>
            <a:r>
              <a:rPr lang="en-US" sz="2400" dirty="0"/>
              <a:t> Cannot view changes in item data over time.</a:t>
            </a:r>
          </a:p>
          <a:p>
            <a:pPr marL="0" indent="0">
              <a:buNone/>
            </a:pPr>
            <a:r>
              <a:rPr lang="en-US" sz="2400" b="1" dirty="0"/>
              <a:t>Basic filtering:</a:t>
            </a:r>
            <a:r>
              <a:rPr lang="en-US" sz="2400" dirty="0"/>
              <a:t> Only filter by ID or name.</a:t>
            </a:r>
          </a:p>
          <a:p>
            <a:pPr marL="0" indent="0">
              <a:buNone/>
            </a:pPr>
            <a:r>
              <a:rPr lang="en-US" sz="2400" b="1" dirty="0"/>
              <a:t>Limited functionality:</a:t>
            </a:r>
            <a:r>
              <a:rPr lang="en-US" sz="2400" dirty="0"/>
              <a:t> Not a comprehensive inventory management solution.</a:t>
            </a:r>
          </a:p>
          <a:p>
            <a:pPr marL="311150" lvl="2" indent="-304800" algn="l">
              <a:buFont typeface="Arial" panose="020B0604020202020204" pitchFamily="34" charset="0"/>
              <a:buChar char="•"/>
            </a:pPr>
            <a:endParaRPr lang="en-US" sz="24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010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Solutions 2 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Description</a:t>
            </a:r>
          </a:p>
          <a:p>
            <a:pPr marL="0" indent="0">
              <a:buNone/>
            </a:pPr>
            <a:r>
              <a:rPr lang="en-US" sz="1200" b="1" dirty="0"/>
              <a:t>Builds on Solution 1</a:t>
            </a:r>
            <a:endParaRPr lang="en-US" sz="1200" dirty="0"/>
          </a:p>
          <a:p>
            <a:pPr marL="0" indent="0">
              <a:buNone/>
            </a:pPr>
            <a:r>
              <a:rPr lang="en-US" sz="1200" b="1" dirty="0"/>
              <a:t>Basic transactions:</a:t>
            </a:r>
            <a:r>
              <a:rPr lang="en-US" sz="1200" dirty="0"/>
              <a:t> Selling and inserting items.</a:t>
            </a:r>
          </a:p>
          <a:p>
            <a:pPr marL="0" indent="0">
              <a:buNone/>
            </a:pPr>
            <a:r>
              <a:rPr lang="en-US" sz="1200" b="1" dirty="0"/>
              <a:t>Angular interface:</a:t>
            </a:r>
            <a:r>
              <a:rPr lang="en-US" sz="1200" dirty="0"/>
              <a:t> For user interaction and form handling.</a:t>
            </a:r>
          </a:p>
          <a:p>
            <a:pPr marL="0" indent="0">
              <a:buNone/>
            </a:pPr>
            <a:r>
              <a:rPr lang="en-US" sz="1200" b="1" dirty="0"/>
              <a:t>Spring Boot backend:</a:t>
            </a:r>
            <a:r>
              <a:rPr lang="en-US" sz="1200" dirty="0"/>
              <a:t> Handles transaction logic, inventory updates, and REST APIs.</a:t>
            </a:r>
          </a:p>
          <a:p>
            <a:pPr marL="0" indent="0">
              <a:buNone/>
            </a:pPr>
            <a:r>
              <a:rPr lang="en-US" sz="1200" b="1" dirty="0"/>
              <a:t>Item filtering:</a:t>
            </a:r>
            <a:r>
              <a:rPr lang="en-US" sz="1200" dirty="0"/>
              <a:t> Search by ID or name using Angular and Spring Boot.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1200" b="1" dirty="0"/>
              <a:t>Features</a:t>
            </a:r>
          </a:p>
          <a:p>
            <a:pPr marL="0" indent="0">
              <a:buNone/>
            </a:pPr>
            <a:r>
              <a:rPr lang="en-US" sz="1200" b="1" dirty="0"/>
              <a:t>Selling:</a:t>
            </a:r>
            <a:r>
              <a:rPr lang="en-US" sz="1200" dirty="0"/>
              <a:t> Set or custom prices, inventory updates.</a:t>
            </a:r>
          </a:p>
          <a:p>
            <a:pPr marL="0" indent="0">
              <a:buNone/>
            </a:pPr>
            <a:r>
              <a:rPr lang="en-US" sz="1200" b="1" dirty="0"/>
              <a:t>Inserting:</a:t>
            </a:r>
            <a:r>
              <a:rPr lang="en-US" sz="1200" dirty="0"/>
              <a:t> Record returns or add missing </a:t>
            </a:r>
            <a:r>
              <a:rPr lang="en-US" sz="1200"/>
              <a:t>stock.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sz="1200" b="1" dirty="0"/>
              <a:t>Limitations</a:t>
            </a:r>
          </a:p>
          <a:p>
            <a:pPr marL="0" indent="0">
              <a:buNone/>
            </a:pPr>
            <a:r>
              <a:rPr lang="en-US" sz="1200" b="1" dirty="0"/>
              <a:t>No item history:</a:t>
            </a:r>
            <a:r>
              <a:rPr lang="en-US" sz="1200" dirty="0"/>
              <a:t> Cannot track detailed transaction history.</a:t>
            </a:r>
          </a:p>
          <a:p>
            <a:pPr marL="0" indent="0">
              <a:buNone/>
            </a:pPr>
            <a:r>
              <a:rPr lang="en-US" sz="1200" b="1" dirty="0"/>
              <a:t>Limited features:</a:t>
            </a:r>
            <a:r>
              <a:rPr lang="en-US" sz="1200" dirty="0"/>
              <a:t> Lacks advanced functionalities like purchase orders and low-stock alerts.</a:t>
            </a:r>
          </a:p>
          <a:p>
            <a:pPr marL="463550" lvl="3" algn="l"/>
            <a:endParaRPr lang="en-US" sz="1200" dirty="0">
              <a:latin typeface="Gill Sans MT" panose="020B0502020104020203" pitchFamily="34" charset="77"/>
            </a:endParaRPr>
          </a:p>
          <a:p>
            <a:pPr marL="311150" lvl="2" indent="-304800" algn="l">
              <a:buFont typeface="Arial" panose="020B0604020202020204" pitchFamily="34" charset="0"/>
              <a:buChar char="•"/>
            </a:pPr>
            <a:endParaRPr lang="en-US" sz="12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30910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Final Solution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6011561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50" lvl="2" algn="l"/>
            <a:r>
              <a:rPr lang="en-US" sz="2200" dirty="0">
                <a:latin typeface="Gill Sans MT" panose="020B0502020104020203" pitchFamily="34" charset="77"/>
              </a:rPr>
              <a:t>Description: </a:t>
            </a:r>
          </a:p>
          <a:p>
            <a:pPr marL="6350" lvl="2" algn="l"/>
            <a:r>
              <a:rPr lang="en-US" sz="2000" dirty="0">
                <a:latin typeface="Gill Sans MT" panose="020B0502020104020203" pitchFamily="34" charset="77"/>
              </a:rPr>
              <a:t>Comprehensive features with Angular, Spring Boot, detailed transaction history, advanced filtering, and Docker deployment.</a:t>
            </a:r>
          </a:p>
          <a:p>
            <a:pPr marL="6350" lvl="2" algn="l"/>
            <a:endParaRPr lang="en-US" sz="2200" dirty="0">
              <a:latin typeface="Gill Sans MT" panose="020B0502020104020203" pitchFamily="34" charset="77"/>
            </a:endParaRPr>
          </a:p>
          <a:p>
            <a:pPr marL="311150" lvl="2" indent="-304800" algn="l">
              <a:buFont typeface="Arial" panose="020B0604020202020204" pitchFamily="34" charset="0"/>
              <a:buChar char="•"/>
            </a:pPr>
            <a:endParaRPr lang="en-US" sz="2400" dirty="0">
              <a:latin typeface="Gill Sans MT" panose="020B0502020104020203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6BE970-FD4E-DB64-AFD2-71A5CC40C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024" y="1237930"/>
            <a:ext cx="4321435" cy="421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60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A21430-A0A6-52D2-3A02-0C993B105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862" y="400730"/>
            <a:ext cx="753427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90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13765</TotalTime>
  <Words>1003</Words>
  <Application>Microsoft Office PowerPoint</Application>
  <PresentationFormat>Widescreen</PresentationFormat>
  <Paragraphs>219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Gill Sans MT</vt:lpstr>
      <vt:lpstr>Wingdings</vt:lpstr>
      <vt:lpstr>Office Theme</vt:lpstr>
      <vt:lpstr>Inventory Management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Nicolson</dc:creator>
  <cp:lastModifiedBy>Premalkumar Patel</cp:lastModifiedBy>
  <cp:revision>1171</cp:revision>
  <cp:lastPrinted>2023-05-16T09:29:54Z</cp:lastPrinted>
  <dcterms:created xsi:type="dcterms:W3CDTF">2023-02-16T16:25:29Z</dcterms:created>
  <dcterms:modified xsi:type="dcterms:W3CDTF">2024-08-02T01:44:28Z</dcterms:modified>
</cp:coreProperties>
</file>

<file path=docProps/thumbnail.jpeg>
</file>